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65" r:id="rId5"/>
    <p:sldId id="325" r:id="rId6"/>
    <p:sldId id="333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20" r:id="rId15"/>
    <p:sldId id="322" r:id="rId16"/>
    <p:sldId id="324" r:id="rId17"/>
    <p:sldId id="323" r:id="rId18"/>
    <p:sldId id="338" r:id="rId19"/>
    <p:sldId id="340" r:id="rId20"/>
    <p:sldId id="341" r:id="rId21"/>
    <p:sldId id="315" r:id="rId22"/>
    <p:sldId id="316" r:id="rId23"/>
    <p:sldId id="317" r:id="rId24"/>
    <p:sldId id="318" r:id="rId25"/>
    <p:sldId id="319" r:id="rId26"/>
    <p:sldId id="334" r:id="rId27"/>
    <p:sldId id="335" r:id="rId28"/>
    <p:sldId id="336" r:id="rId29"/>
    <p:sldId id="337" r:id="rId30"/>
    <p:sldId id="339" r:id="rId31"/>
    <p:sldId id="321" r:id="rId32"/>
  </p:sldIdLst>
  <p:sldSz cx="12188825" cy="6858000"/>
  <p:notesSz cx="6858000" cy="9144000"/>
  <p:custDataLst>
    <p:tags r:id="rId35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132" y="75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95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25/06/2018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979612" y="-243408"/>
            <a:ext cx="8229600" cy="2895600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              </a:t>
            </a:r>
            <a:r>
              <a:rPr lang="en-US" sz="6000" dirty="0" err="1"/>
              <a:t>Toonify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49796" y="5229200"/>
            <a:ext cx="8229600" cy="1219200"/>
          </a:xfrm>
        </p:spPr>
        <p:txBody>
          <a:bodyPr rtlCol="0"/>
          <a:lstStyle/>
          <a:p>
            <a:pPr rtl="0"/>
            <a:endParaRPr lang="it-IT" dirty="0"/>
          </a:p>
          <a:p>
            <a:pPr rtl="0"/>
            <a:r>
              <a:rPr lang="it-IT" dirty="0"/>
              <a:t>VITOR RIBAS BANDEIRA</a:t>
            </a:r>
          </a:p>
          <a:p>
            <a:pPr rtl="0"/>
            <a:endParaRPr lang="it-IT" dirty="0"/>
          </a:p>
          <a:p>
            <a:pPr rtl="0"/>
            <a:r>
              <a:rPr lang="it-IT" dirty="0"/>
              <a:t>GUILHERME COELHO MINERVINO</a:t>
            </a:r>
          </a:p>
          <a:p>
            <a:pPr rtl="0"/>
            <a:endParaRPr lang="it-IT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33972" y="306896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                               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140468"/>
            <a:ext cx="6633502" cy="4226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1243" y="980728"/>
            <a:ext cx="5346339" cy="77187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Adicionar bordas na imagem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727521"/>
            <a:ext cx="4608512" cy="367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727521"/>
            <a:ext cx="4752528" cy="3672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050296" y="60212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 = </a:t>
            </a:r>
            <a:r>
              <a:rPr lang="pt-BR" dirty="0" err="1" smtClean="0"/>
              <a:t>immultiply</a:t>
            </a:r>
            <a:r>
              <a:rPr lang="pt-BR" dirty="0" smtClean="0"/>
              <a:t>(A,B)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64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B1E7146-F873-4759-A9DB-8449CBD8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2868DB5C-1C97-4001-9405-5F44C7035EA3}"/>
              </a:ext>
            </a:extLst>
          </p:cNvPr>
          <p:cNvSpPr txBox="1"/>
          <p:nvPr/>
        </p:nvSpPr>
        <p:spPr>
          <a:xfrm>
            <a:off x="1737928" y="3212976"/>
            <a:ext cx="87129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/>
              <a:t>Filtragem Mediana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6CEBCAB0-4C62-4A6E-B95F-064987133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060848"/>
            <a:ext cx="415934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23D285-BE33-429D-A650-39A72E3F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4968DB49-4D57-4F41-A37D-0757E027A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3892" y="3274132"/>
            <a:ext cx="3707905" cy="104583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2</a:t>
            </a:r>
            <a:r>
              <a:rPr lang="pt-BR" sz="2800" dirty="0"/>
              <a:t>. Filtragem Bilateral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35F461A6-B38E-42E6-8776-A8130AA50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2548237"/>
            <a:ext cx="5091272" cy="28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A1F86E3B-2E8D-4FAB-9568-324F6654C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988840"/>
            <a:ext cx="4122777" cy="31016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53145CF4-BB2A-4DF2-9D99-15D07343C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88840"/>
            <a:ext cx="413801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E47DCB7-5EDB-4F80-822F-F0B5C880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D326D441-D439-4067-8F76-6BB3EB1EF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69876" y="2276872"/>
            <a:ext cx="4416552" cy="720080"/>
          </a:xfrm>
        </p:spPr>
        <p:txBody>
          <a:bodyPr>
            <a:normAutofit/>
          </a:bodyPr>
          <a:lstStyle/>
          <a:p>
            <a:r>
              <a:rPr lang="pt-BR" sz="2800" dirty="0"/>
              <a:t>3. Quantização de cores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A98A615B-64DF-4A82-961A-C206BFB3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3496852"/>
            <a:ext cx="7009929" cy="23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42172"/>
              </p:ext>
            </p:extLst>
          </p:nvPr>
        </p:nvGraphicFramePr>
        <p:xfrm>
          <a:off x="2031470" y="548680"/>
          <a:ext cx="812588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653"/>
                <a:gridCol w="3168352"/>
                <a:gridCol w="3486879"/>
              </a:tblGrid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115 imagens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20 imagens</a:t>
                      </a:r>
                      <a:endParaRPr lang="pt-BR" dirty="0"/>
                    </a:p>
                  </a:txBody>
                  <a:tcPr/>
                </a:tc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 smtClean="0"/>
                        <a:t>Tempo de execução total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+-25</a:t>
                      </a:r>
                      <a:r>
                        <a:rPr lang="pt-BR" baseline="0" dirty="0" smtClean="0"/>
                        <a:t> segundos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+-</a:t>
                      </a:r>
                      <a:r>
                        <a:rPr lang="pt-BR" baseline="0" dirty="0" smtClean="0"/>
                        <a:t> 2 minutos e 13 segundos</a:t>
                      </a:r>
                      <a:endParaRPr lang="pt-BR" dirty="0"/>
                    </a:p>
                  </a:txBody>
                  <a:tcPr/>
                </a:tc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 smtClean="0"/>
                        <a:t>Tempo de execução por imagem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0,22 segundos </a:t>
                      </a:r>
                      <a:r>
                        <a:rPr lang="pt-BR" dirty="0" smtClean="0"/>
                        <a:t>por imagem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3,65 </a:t>
                      </a:r>
                      <a:r>
                        <a:rPr lang="pt-BR" dirty="0" smtClean="0"/>
                        <a:t>segundos por</a:t>
                      </a:r>
                      <a:r>
                        <a:rPr lang="pt-BR" baseline="0" dirty="0" smtClean="0"/>
                        <a:t> imagem</a:t>
                      </a:r>
                      <a:endParaRPr lang="pt-BR" dirty="0"/>
                    </a:p>
                  </a:txBody>
                  <a:tcPr/>
                </a:tc>
              </a:tr>
              <a:tr h="539835">
                <a:tc>
                  <a:txBody>
                    <a:bodyPr/>
                    <a:lstStyle/>
                    <a:p>
                      <a:r>
                        <a:rPr lang="pt-BR" dirty="0" smtClean="0"/>
                        <a:t>Tamanho arquivo (MB)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19,6 -&gt; 7,30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48,5</a:t>
                      </a:r>
                      <a:r>
                        <a:rPr lang="pt-BR" baseline="0" dirty="0" smtClean="0"/>
                        <a:t> MB -&gt; 28,2</a:t>
                      </a:r>
                      <a:endParaRPr lang="pt-BR" dirty="0"/>
                    </a:p>
                  </a:txBody>
                  <a:tcPr/>
                </a:tc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 smtClean="0"/>
                        <a:t>Tamanho médio</a:t>
                      </a:r>
                      <a:r>
                        <a:rPr lang="pt-BR" baseline="0" dirty="0" smtClean="0"/>
                        <a:t> da imagem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170 </a:t>
                      </a:r>
                      <a:r>
                        <a:rPr lang="pt-BR" dirty="0" err="1" smtClean="0"/>
                        <a:t>KBytes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2,425 MB</a:t>
                      </a:r>
                      <a:endParaRPr lang="pt-BR" dirty="0"/>
                    </a:p>
                  </a:txBody>
                  <a:tcPr/>
                </a:tc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2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88640"/>
            <a:ext cx="4742860" cy="645333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628800"/>
            <a:ext cx="5832640" cy="331516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858604" y="1052736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Imagem ganhadora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0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96" y="0"/>
            <a:ext cx="1031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489857"/>
            <a:ext cx="4764021" cy="37444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489857"/>
            <a:ext cx="4992000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027693"/>
            <a:ext cx="5590356" cy="449537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027693"/>
            <a:ext cx="5734372" cy="44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87901" y="197046"/>
            <a:ext cx="2413022" cy="648072"/>
          </a:xfrm>
        </p:spPr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Espaço Reservado para Conteúdo 5">
            <a:extLst>
              <a:ext uri="{FF2B5EF4-FFF2-40B4-BE49-F238E27FC236}">
                <a16:creationId xmlns:a16="http://schemas.microsoft.com/office/drawing/2014/main" xmlns="" id="{D326D441-D439-4067-8F76-6BB3EB1EFFE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125860" y="1628800"/>
            <a:ext cx="4416552" cy="158417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pt-BR" sz="11200" dirty="0" smtClean="0"/>
              <a:t>Estratégia de Marketing</a:t>
            </a:r>
          </a:p>
          <a:p>
            <a:r>
              <a:rPr lang="pt-BR" sz="11200" dirty="0" smtClean="0"/>
              <a:t>Estética</a:t>
            </a:r>
            <a:endParaRPr lang="pt-BR" sz="11200" dirty="0" smtClean="0"/>
          </a:p>
          <a:p>
            <a:r>
              <a:rPr lang="pt-BR" sz="11200" dirty="0" err="1" smtClean="0"/>
              <a:t>Cel-Shading</a:t>
            </a:r>
            <a:endParaRPr lang="pt-BR" sz="11200" dirty="0" smtClean="0"/>
          </a:p>
          <a:p>
            <a:r>
              <a:rPr lang="pt-BR" sz="11200" dirty="0"/>
              <a:t>Usado em Filmes e Jogos</a:t>
            </a:r>
          </a:p>
          <a:p>
            <a:endParaRPr lang="pt-BR" sz="11200" dirty="0"/>
          </a:p>
          <a:p>
            <a:endParaRPr lang="pt-BR" sz="11200" dirty="0" smtClean="0"/>
          </a:p>
          <a:p>
            <a:endParaRPr lang="pt-BR" sz="2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845118"/>
            <a:ext cx="2907134" cy="2818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06" y="3952818"/>
            <a:ext cx="3096344" cy="24646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9" y="3952818"/>
            <a:ext cx="2706817" cy="246462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4221088"/>
            <a:ext cx="2695575" cy="219635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31" y="4221088"/>
            <a:ext cx="2921049" cy="2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5256584" cy="380279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99" y="1516604"/>
            <a:ext cx="5302325" cy="40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00" y="548680"/>
            <a:ext cx="2886184" cy="24746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92" y="3467159"/>
            <a:ext cx="2808000" cy="29414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3645024"/>
            <a:ext cx="3121192" cy="276355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44" y="548680"/>
            <a:ext cx="3192596" cy="24732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597148"/>
            <a:ext cx="2634959" cy="23762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3671957"/>
            <a:ext cx="2634959" cy="273836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" y="548680"/>
            <a:ext cx="2642626" cy="24732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" y="3714974"/>
            <a:ext cx="2655092" cy="26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3252802"/>
            <a:ext cx="2664296" cy="34289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910" y="3193200"/>
            <a:ext cx="2833157" cy="3548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99048"/>
            <a:ext cx="3024336" cy="361798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58" y="146380"/>
            <a:ext cx="3049184" cy="35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12" y="116632"/>
            <a:ext cx="9838601" cy="65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64" y="116632"/>
            <a:ext cx="9865096" cy="657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1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6" y="188640"/>
            <a:ext cx="11343493" cy="63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02" y="32863"/>
            <a:ext cx="10032020" cy="66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16632"/>
            <a:ext cx="9937104" cy="66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111687B8-E0E8-44DA-AA7F-B245C9A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77988" y="1556792"/>
            <a:ext cx="7397823" cy="3456384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REFERÊNCIAS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Dade</a:t>
            </a:r>
            <a:r>
              <a:rPr lang="pt-BR" sz="2400" dirty="0"/>
              <a:t>, Kevin, </a:t>
            </a:r>
            <a:r>
              <a:rPr lang="pt-BR" sz="2400" dirty="0" err="1"/>
              <a:t>Toonify</a:t>
            </a:r>
            <a:r>
              <a:rPr lang="pt-BR" sz="2400" dirty="0"/>
              <a:t>: Cartoon </a:t>
            </a:r>
            <a:r>
              <a:rPr lang="pt-BR" sz="2400" dirty="0" err="1"/>
              <a:t>photo</a:t>
            </a:r>
            <a:r>
              <a:rPr lang="pt-BR" sz="2400" dirty="0"/>
              <a:t> </a:t>
            </a:r>
            <a:r>
              <a:rPr lang="pt-BR" sz="2400" dirty="0" err="1"/>
              <a:t>effect</a:t>
            </a:r>
            <a:r>
              <a:rPr lang="pt-BR" sz="2400" dirty="0"/>
              <a:t> </a:t>
            </a:r>
            <a:r>
              <a:rPr lang="pt-BR" sz="2400" dirty="0" err="1"/>
              <a:t>aplicattion</a:t>
            </a:r>
            <a:r>
              <a:rPr lang="pt-BR" sz="2400" dirty="0"/>
              <a:t>. Stanford, EUA: </a:t>
            </a:r>
            <a:r>
              <a:rPr lang="pt-BR" sz="2400" dirty="0" err="1"/>
              <a:t>Department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Eletrical</a:t>
            </a:r>
            <a:r>
              <a:rPr lang="pt-BR" sz="2400" dirty="0"/>
              <a:t> </a:t>
            </a:r>
            <a:r>
              <a:rPr lang="pt-BR" sz="2400" dirty="0" err="1"/>
              <a:t>Engineering</a:t>
            </a:r>
            <a:r>
              <a:rPr lang="pt-BR" sz="2400" dirty="0"/>
              <a:t>, Stanford </a:t>
            </a:r>
            <a:r>
              <a:rPr lang="pt-BR" sz="2400" dirty="0" err="1"/>
              <a:t>University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M.Nagao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T. Matsuyama. Edge </a:t>
            </a:r>
            <a:r>
              <a:rPr lang="pt-BR" sz="2400" dirty="0" err="1"/>
              <a:t>preserving</a:t>
            </a:r>
            <a:r>
              <a:rPr lang="pt-BR" sz="2400" dirty="0"/>
              <a:t> </a:t>
            </a:r>
            <a:r>
              <a:rPr lang="pt-BR" sz="2400" dirty="0" err="1"/>
              <a:t>smoothing</a:t>
            </a:r>
            <a:r>
              <a:rPr lang="pt-BR" sz="2400" dirty="0"/>
              <a:t>. CGIP, 9:294-407, 1979.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Porikli</a:t>
            </a:r>
            <a:r>
              <a:rPr lang="pt-BR" sz="2400" dirty="0"/>
              <a:t>, </a:t>
            </a:r>
            <a:r>
              <a:rPr lang="pt-BR" sz="2400" dirty="0" err="1"/>
              <a:t>Fatih</a:t>
            </a:r>
            <a:r>
              <a:rPr lang="pt-BR" sz="2400" dirty="0"/>
              <a:t> </a:t>
            </a:r>
            <a:r>
              <a:rPr lang="pt-BR" sz="2400" dirty="0" err="1"/>
              <a:t>Murat</a:t>
            </a:r>
            <a:r>
              <a:rPr lang="pt-BR" sz="2400" dirty="0"/>
              <a:t>. “Constant time O(1) bilateral </a:t>
            </a:r>
            <a:r>
              <a:rPr lang="pt-BR" sz="2400" dirty="0" err="1"/>
              <a:t>filtering</a:t>
            </a:r>
            <a:r>
              <a:rPr lang="pt-BR" sz="2400" dirty="0"/>
              <a:t>.” 2008 IEEE </a:t>
            </a:r>
            <a:r>
              <a:rPr lang="pt-BR" sz="2400" dirty="0" err="1"/>
              <a:t>Conference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Computer Vision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Pattern</a:t>
            </a:r>
            <a:r>
              <a:rPr lang="pt-BR" sz="2400" dirty="0"/>
              <a:t> </a:t>
            </a:r>
            <a:r>
              <a:rPr lang="pt-BR" sz="2400" dirty="0" err="1"/>
              <a:t>Recognition</a:t>
            </a:r>
            <a:r>
              <a:rPr lang="pt-BR" sz="2400" dirty="0"/>
              <a:t> (2008): 1-8.</a:t>
            </a:r>
          </a:p>
        </p:txBody>
      </p:sp>
    </p:spTree>
    <p:extLst>
      <p:ext uri="{BB962C8B-B14F-4D97-AF65-F5344CB8AC3E}">
        <p14:creationId xmlns:p14="http://schemas.microsoft.com/office/powerpoint/2010/main" val="39046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02124" y="44624"/>
            <a:ext cx="5364087" cy="1371600"/>
          </a:xfrm>
        </p:spPr>
        <p:txBody>
          <a:bodyPr/>
          <a:lstStyle/>
          <a:p>
            <a:r>
              <a:rPr lang="pt-BR" dirty="0" smtClean="0"/>
              <a:t>Processamento de bordas</a:t>
            </a:r>
            <a:endParaRPr lang="pt-BR" dirty="0"/>
          </a:p>
        </p:txBody>
      </p:sp>
      <p:sp>
        <p:nvSpPr>
          <p:cNvPr id="4" name="Espaço Reservado para Conteúdo 5">
            <a:extLst>
              <a:ext uri="{FF2B5EF4-FFF2-40B4-BE49-F238E27FC236}">
                <a16:creationId xmlns:a16="http://schemas.microsoft.com/office/drawing/2014/main" xmlns="" id="{D326D441-D439-4067-8F76-6BB3EB1EFFE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204093" y="2132856"/>
            <a:ext cx="4416552" cy="158417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pt-BR" sz="11200" dirty="0" smtClean="0"/>
              <a:t>RGB -&gt; </a:t>
            </a:r>
            <a:r>
              <a:rPr lang="pt-BR" sz="11200" dirty="0" err="1" smtClean="0"/>
              <a:t>Grayscale</a:t>
            </a:r>
            <a:endParaRPr lang="pt-BR" sz="11200" dirty="0" smtClean="0"/>
          </a:p>
          <a:p>
            <a:r>
              <a:rPr lang="pt-BR" sz="11200" dirty="0" smtClean="0"/>
              <a:t>Filtro Mediana</a:t>
            </a:r>
          </a:p>
          <a:p>
            <a:r>
              <a:rPr lang="pt-BR" sz="11200" dirty="0" smtClean="0"/>
              <a:t>Detecção de bordas</a:t>
            </a:r>
          </a:p>
          <a:p>
            <a:r>
              <a:rPr lang="pt-BR" sz="11200" dirty="0" smtClean="0"/>
              <a:t>Dilatação de bordas</a:t>
            </a:r>
          </a:p>
          <a:p>
            <a:r>
              <a:rPr lang="pt-BR" sz="11200" dirty="0" smtClean="0"/>
              <a:t>Filtragem de borda</a:t>
            </a:r>
          </a:p>
          <a:p>
            <a:r>
              <a:rPr lang="pt-BR" sz="11200" dirty="0" smtClean="0"/>
              <a:t>Mudança na cor da borda</a:t>
            </a:r>
          </a:p>
          <a:p>
            <a:r>
              <a:rPr lang="pt-BR" sz="11200" dirty="0" smtClean="0"/>
              <a:t>Adição das bordas na imagem de cores</a:t>
            </a:r>
          </a:p>
          <a:p>
            <a:endParaRPr lang="pt-BR" sz="11200" dirty="0" smtClean="0"/>
          </a:p>
          <a:p>
            <a:endParaRPr lang="pt-BR" sz="11200" dirty="0" smtClean="0"/>
          </a:p>
          <a:p>
            <a:endParaRPr lang="pt-BR" sz="11200" dirty="0"/>
          </a:p>
          <a:p>
            <a:endParaRPr lang="pt-BR" sz="11200" dirty="0"/>
          </a:p>
          <a:p>
            <a:endParaRPr lang="pt-BR" sz="11200" dirty="0" smtClean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494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862164" y="548680"/>
            <a:ext cx="5040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Conversão de RGB para </a:t>
            </a:r>
            <a:r>
              <a:rPr lang="pt-BR" sz="2400" dirty="0" err="1" smtClean="0"/>
              <a:t>grayscale</a:t>
            </a:r>
            <a:endParaRPr lang="pt-BR" sz="2400" dirty="0" smtClean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412776"/>
            <a:ext cx="4567959" cy="384597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413953"/>
            <a:ext cx="4536504" cy="3844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438228" y="580526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Imagemycbcr</a:t>
            </a:r>
            <a:r>
              <a:rPr lang="pt-BR" dirty="0" smtClean="0"/>
              <a:t> = </a:t>
            </a:r>
            <a:r>
              <a:rPr lang="pt-BR" dirty="0" err="1" smtClean="0"/>
              <a:t>Rgbtogray</a:t>
            </a:r>
            <a:r>
              <a:rPr lang="pt-BR" dirty="0" smtClean="0"/>
              <a:t>(imagem)</a:t>
            </a:r>
          </a:p>
          <a:p>
            <a:r>
              <a:rPr lang="pt-BR" dirty="0" err="1" smtClean="0"/>
              <a:t>imagemGray</a:t>
            </a:r>
            <a:r>
              <a:rPr lang="pt-BR" dirty="0" smtClean="0"/>
              <a:t> = </a:t>
            </a:r>
            <a:r>
              <a:rPr lang="pt-BR" dirty="0" err="1" smtClean="0"/>
              <a:t>Imagemycbcr</a:t>
            </a:r>
            <a:r>
              <a:rPr lang="pt-BR" dirty="0"/>
              <a:t> </a:t>
            </a:r>
            <a:r>
              <a:rPr lang="pt-BR" dirty="0" smtClean="0"/>
              <a:t>(: , : , 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6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2244" y="404664"/>
            <a:ext cx="2952327" cy="5795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                             Filtro Mediana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481929"/>
            <a:ext cx="4968552" cy="403414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481929"/>
            <a:ext cx="5112568" cy="403414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22204" y="59492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medfilt2 (</a:t>
            </a:r>
            <a:r>
              <a:rPr lang="pt-BR" sz="2400" dirty="0" err="1" smtClean="0"/>
              <a:t>imagemGray</a:t>
            </a:r>
            <a:r>
              <a:rPr lang="pt-BR" sz="2400" dirty="0" smtClean="0"/>
              <a:t>, [7 7]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2590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0116" y="141863"/>
            <a:ext cx="5112568" cy="77187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Detecção de bordas </a:t>
            </a:r>
            <a:r>
              <a:rPr lang="pt-BR" dirty="0" err="1" smtClean="0"/>
              <a:t>Canny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2157148"/>
            <a:ext cx="4034468" cy="29818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36" y="1062251"/>
            <a:ext cx="3801520" cy="25858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36" y="3945122"/>
            <a:ext cx="3862164" cy="269385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268768" y="492271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[0.07 0.2]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268768" y="224476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[0.25 0.6]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232710" y="5805264"/>
            <a:ext cx="392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Bordas = Edge(</a:t>
            </a:r>
            <a:r>
              <a:rPr lang="pt-BR" dirty="0" err="1" smtClean="0"/>
              <a:t>image</a:t>
            </a:r>
            <a:r>
              <a:rPr lang="pt-BR" dirty="0" smtClean="0"/>
              <a:t> ,’</a:t>
            </a:r>
            <a:r>
              <a:rPr lang="pt-BR" dirty="0" err="1" smtClean="0"/>
              <a:t>Canny</a:t>
            </a:r>
            <a:r>
              <a:rPr lang="pt-BR" dirty="0" smtClean="0"/>
              <a:t>’, [</a:t>
            </a:r>
            <a:r>
              <a:rPr lang="pt-BR" dirty="0" err="1" smtClean="0"/>
              <a:t>Lt</a:t>
            </a:r>
            <a:r>
              <a:rPr lang="pt-BR" dirty="0" smtClean="0"/>
              <a:t> </a:t>
            </a:r>
            <a:r>
              <a:rPr lang="pt-BR" dirty="0" err="1" smtClean="0"/>
              <a:t>Ht</a:t>
            </a:r>
            <a:r>
              <a:rPr lang="pt-BR" dirty="0" smtClean="0"/>
              <a:t>])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28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5329" y="908720"/>
            <a:ext cx="3798167" cy="84388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Dilatação de bordas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844824"/>
            <a:ext cx="4680000" cy="34859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844824"/>
            <a:ext cx="4521600" cy="343530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574132" y="5949280"/>
            <a:ext cx="516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Bordasdilatadas</a:t>
            </a:r>
            <a:r>
              <a:rPr lang="pt-BR" dirty="0" smtClean="0"/>
              <a:t> = </a:t>
            </a:r>
            <a:r>
              <a:rPr lang="pt-BR" dirty="0" err="1" smtClean="0"/>
              <a:t>Imdilate</a:t>
            </a:r>
            <a:r>
              <a:rPr lang="pt-BR" dirty="0" smtClean="0"/>
              <a:t>(bordas , </a:t>
            </a:r>
            <a:r>
              <a:rPr lang="pt-BR" dirty="0" err="1" smtClean="0"/>
              <a:t>strel</a:t>
            </a:r>
            <a:r>
              <a:rPr lang="pt-BR" dirty="0" smtClean="0"/>
              <a:t> (‘</a:t>
            </a:r>
            <a:r>
              <a:rPr lang="pt-BR" dirty="0" err="1" smtClean="0"/>
              <a:t>square</a:t>
            </a:r>
            <a:r>
              <a:rPr lang="pt-BR" dirty="0" smtClean="0"/>
              <a:t>’ , 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91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870276" y="241484"/>
            <a:ext cx="248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Filtro de bordas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" y="1807193"/>
            <a:ext cx="4521600" cy="33843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00" y="631955"/>
            <a:ext cx="3767348" cy="271980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00" y="3702471"/>
            <a:ext cx="3767348" cy="297819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860" y="5733256"/>
            <a:ext cx="5256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 smtClean="0"/>
              <a:t>bwareaopen</a:t>
            </a:r>
            <a:r>
              <a:rPr lang="pt-BR" sz="2000" dirty="0" smtClean="0"/>
              <a:t>(</a:t>
            </a:r>
            <a:r>
              <a:rPr lang="pt-BR" sz="2000" dirty="0" err="1" smtClean="0"/>
              <a:t>bordasDilatadas,t_hold,Conn</a:t>
            </a:r>
            <a:r>
              <a:rPr lang="pt-BR" sz="2000" dirty="0"/>
              <a:t>)</a:t>
            </a:r>
          </a:p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365928" y="187468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t_hold</a:t>
            </a:r>
            <a:r>
              <a:rPr lang="pt-BR" dirty="0" smtClean="0"/>
              <a:t> = 200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454452" y="482223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t_hold</a:t>
            </a:r>
            <a:r>
              <a:rPr lang="pt-BR" dirty="0" smtClean="0"/>
              <a:t> = 50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585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86100" y="620688"/>
            <a:ext cx="5616624" cy="62785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Mudança de cor das bordas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628800"/>
            <a:ext cx="4320480" cy="367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651633"/>
            <a:ext cx="4507200" cy="364916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26260" y="60212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= </a:t>
            </a:r>
            <a:r>
              <a:rPr lang="pt-BR" dirty="0" err="1" smtClean="0"/>
              <a:t>Imcomplement</a:t>
            </a:r>
            <a:r>
              <a:rPr lang="pt-BR" dirty="0" smtClean="0"/>
              <a:t>(B)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956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0</TotalTime>
  <Words>264</Words>
  <Application>Microsoft Office PowerPoint</Application>
  <PresentationFormat>Personalizar</PresentationFormat>
  <Paragraphs>68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1" baseType="lpstr">
      <vt:lpstr>Arial</vt:lpstr>
      <vt:lpstr>Corbel</vt:lpstr>
      <vt:lpstr>Túnel Azul Digital 16X9</vt:lpstr>
      <vt:lpstr>              Toonify  </vt:lpstr>
      <vt:lpstr>Introdução</vt:lpstr>
      <vt:lpstr>Processamento de bordas</vt:lpstr>
      <vt:lpstr>Apresentação do PowerPoint</vt:lpstr>
      <vt:lpstr>                              Filtro Mediana</vt:lpstr>
      <vt:lpstr>Detecção de bordas Canny</vt:lpstr>
      <vt:lpstr>Dilatação de bordas </vt:lpstr>
      <vt:lpstr>Apresentação do PowerPoint</vt:lpstr>
      <vt:lpstr>Mudança de cor das bordas</vt:lpstr>
      <vt:lpstr>Adicionar bordas na imagem </vt:lpstr>
      <vt:lpstr>Color Processing</vt:lpstr>
      <vt:lpstr>Color Processing</vt:lpstr>
      <vt:lpstr>Apresentação do PowerPoint</vt:lpstr>
      <vt:lpstr>Color Processing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2018-06-20T13:46:35Z</dcterms:created>
  <dcterms:modified xsi:type="dcterms:W3CDTF">2018-06-25T15:08:32Z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